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2" r:id="rId1"/>
  </p:sldMasterIdLst>
  <p:notesMasterIdLst>
    <p:notesMasterId r:id="rId13"/>
  </p:notesMasterIdLst>
  <p:sldIdLst>
    <p:sldId id="257" r:id="rId2"/>
    <p:sldId id="284" r:id="rId3"/>
    <p:sldId id="293" r:id="rId4"/>
    <p:sldId id="288" r:id="rId5"/>
    <p:sldId id="287" r:id="rId6"/>
    <p:sldId id="283" r:id="rId7"/>
    <p:sldId id="285" r:id="rId8"/>
    <p:sldId id="289" r:id="rId9"/>
    <p:sldId id="294" r:id="rId10"/>
    <p:sldId id="295" r:id="rId11"/>
    <p:sldId id="296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7" autoAdjust="0"/>
    <p:restoredTop sz="94660"/>
  </p:normalViewPr>
  <p:slideViewPr>
    <p:cSldViewPr>
      <p:cViewPr>
        <p:scale>
          <a:sx n="70" d="100"/>
          <a:sy n="70" d="100"/>
        </p:scale>
        <p:origin x="140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50766C-A5E1-4BE0-B79D-B221391E3231}" type="datetimeFigureOut">
              <a:rPr lang="id-ID" smtClean="0"/>
              <a:pPr/>
              <a:t>12/10/2025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82FA97-F5B0-460A-91C8-450B4369F818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6007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2FA97-F5B0-460A-91C8-450B4369F818}" type="slidenum">
              <a:rPr lang="id-ID" smtClean="0"/>
              <a:pPr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3531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DCA0E8-9846-4C73-A291-330B2C07FC67}" type="slidenum">
              <a:rPr lang="id-ID" smtClean="0"/>
              <a:pPr/>
              <a:t>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93287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DCA0E8-9846-4C73-A291-330B2C07FC67}" type="slidenum">
              <a:rPr lang="id-ID" smtClean="0">
                <a:solidFill>
                  <a:prstClr val="black"/>
                </a:solidFill>
              </a:rPr>
              <a:pPr/>
              <a:t>3</a:t>
            </a:fld>
            <a:endParaRPr lang="id-ID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9288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2FA97-F5B0-460A-91C8-450B4369F818}" type="slidenum">
              <a:rPr lang="id-ID" smtClean="0"/>
              <a:pPr/>
              <a:t>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844593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DCA0E8-9846-4C73-A291-330B2C07FC67}" type="slidenum">
              <a:rPr lang="id-ID" smtClean="0"/>
              <a:pPr/>
              <a:t>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156530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DCA0E8-9846-4C73-A291-330B2C07FC67}" type="slidenum">
              <a:rPr lang="id-ID" smtClean="0"/>
              <a:pPr/>
              <a:t>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93807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DCA0E8-9846-4C73-A291-330B2C07FC67}" type="slidenum">
              <a:rPr lang="id-ID" smtClean="0"/>
              <a:pPr/>
              <a:t>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181881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2FA97-F5B0-460A-91C8-450B4369F818}" type="slidenum">
              <a:rPr lang="id-ID" smtClean="0"/>
              <a:pPr/>
              <a:t>8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48246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2FA97-F5B0-460A-91C8-450B4369F818}" type="slidenum">
              <a:rPr lang="id-ID" smtClean="0">
                <a:solidFill>
                  <a:prstClr val="black"/>
                </a:solidFill>
              </a:rPr>
              <a:pPr/>
              <a:t>9</a:t>
            </a:fld>
            <a:endParaRPr lang="id-ID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3009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2FA97-F5B0-460A-91C8-450B4369F818}" type="slidenum">
              <a:rPr lang="id-ID" smtClean="0">
                <a:solidFill>
                  <a:prstClr val="black"/>
                </a:solidFill>
              </a:rPr>
              <a:pPr/>
              <a:t>10</a:t>
            </a:fld>
            <a:endParaRPr lang="id-ID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4482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2FA97-F5B0-460A-91C8-450B4369F818}" type="slidenum">
              <a:rPr lang="id-ID" smtClean="0">
                <a:solidFill>
                  <a:prstClr val="black"/>
                </a:solidFill>
              </a:rPr>
              <a:pPr/>
              <a:t>11</a:t>
            </a:fld>
            <a:endParaRPr lang="id-ID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212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7"/>
          <p:cNvSpPr>
            <a:spLocks noChangeArrowheads="1"/>
          </p:cNvSpPr>
          <p:nvPr/>
        </p:nvSpPr>
        <p:spPr bwMode="auto">
          <a:xfrm>
            <a:off x="1600200" y="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5" name="Text Box 34"/>
          <p:cNvSpPr txBox="1">
            <a:spLocks noChangeArrowheads="1"/>
          </p:cNvSpPr>
          <p:nvPr/>
        </p:nvSpPr>
        <p:spPr bwMode="auto">
          <a:xfrm>
            <a:off x="3871913" y="5514975"/>
            <a:ext cx="1157287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b="1"/>
              <a:t>Company</a:t>
            </a:r>
          </a:p>
          <a:p>
            <a:pPr>
              <a:defRPr/>
            </a:pPr>
            <a:r>
              <a:rPr lang="en-US" sz="2600" b="1"/>
              <a:t>LOGO</a:t>
            </a:r>
          </a:p>
        </p:txBody>
      </p:sp>
      <p:sp>
        <p:nvSpPr>
          <p:cNvPr id="6" name="Rectangle 52"/>
          <p:cNvSpPr>
            <a:spLocks noChangeArrowheads="1"/>
          </p:cNvSpPr>
          <p:nvPr/>
        </p:nvSpPr>
        <p:spPr bwMode="ltGray">
          <a:xfrm>
            <a:off x="5895975" y="0"/>
            <a:ext cx="3248025" cy="27813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grpSp>
        <p:nvGrpSpPr>
          <p:cNvPr id="7" name="Group 53"/>
          <p:cNvGrpSpPr>
            <a:grpSpLocks/>
          </p:cNvGrpSpPr>
          <p:nvPr/>
        </p:nvGrpSpPr>
        <p:grpSpPr bwMode="auto">
          <a:xfrm>
            <a:off x="19050" y="2330450"/>
            <a:ext cx="9115425" cy="358775"/>
            <a:chOff x="3827" y="1468"/>
            <a:chExt cx="1927" cy="226"/>
          </a:xfrm>
        </p:grpSpPr>
        <p:sp>
          <p:nvSpPr>
            <p:cNvPr id="8" name="Line 54"/>
            <p:cNvSpPr>
              <a:spLocks noChangeShapeType="1"/>
            </p:cNvSpPr>
            <p:nvPr/>
          </p:nvSpPr>
          <p:spPr bwMode="white">
            <a:xfrm>
              <a:off x="3827" y="1468"/>
              <a:ext cx="1927" cy="0"/>
            </a:xfrm>
            <a:prstGeom prst="line">
              <a:avLst/>
            </a:prstGeom>
            <a:noFill/>
            <a:ln w="1905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  <p:sp>
          <p:nvSpPr>
            <p:cNvPr id="9" name="Line 55"/>
            <p:cNvSpPr>
              <a:spLocks noChangeShapeType="1"/>
            </p:cNvSpPr>
            <p:nvPr/>
          </p:nvSpPr>
          <p:spPr bwMode="white">
            <a:xfrm>
              <a:off x="3827" y="1540"/>
              <a:ext cx="1927" cy="0"/>
            </a:xfrm>
            <a:prstGeom prst="line">
              <a:avLst/>
            </a:prstGeom>
            <a:noFill/>
            <a:ln w="1905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  <p:sp>
          <p:nvSpPr>
            <p:cNvPr id="10" name="Line 56"/>
            <p:cNvSpPr>
              <a:spLocks noChangeShapeType="1"/>
            </p:cNvSpPr>
            <p:nvPr/>
          </p:nvSpPr>
          <p:spPr bwMode="white">
            <a:xfrm>
              <a:off x="3827" y="1616"/>
              <a:ext cx="1927" cy="0"/>
            </a:xfrm>
            <a:prstGeom prst="line">
              <a:avLst/>
            </a:prstGeom>
            <a:noFill/>
            <a:ln w="1905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  <p:sp>
          <p:nvSpPr>
            <p:cNvPr id="11" name="Line 57"/>
            <p:cNvSpPr>
              <a:spLocks noChangeShapeType="1"/>
            </p:cNvSpPr>
            <p:nvPr/>
          </p:nvSpPr>
          <p:spPr bwMode="white">
            <a:xfrm>
              <a:off x="3827" y="1694"/>
              <a:ext cx="1927" cy="0"/>
            </a:xfrm>
            <a:prstGeom prst="line">
              <a:avLst/>
            </a:prstGeom>
            <a:noFill/>
            <a:ln w="1905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</p:grpSp>
      <p:pic>
        <p:nvPicPr>
          <p:cNvPr id="12" name="Picture 6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887663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60"/>
          <p:cNvSpPr>
            <a:spLocks noChangeArrowheads="1"/>
          </p:cNvSpPr>
          <p:nvPr/>
        </p:nvSpPr>
        <p:spPr bwMode="black">
          <a:xfrm>
            <a:off x="0" y="2787650"/>
            <a:ext cx="9144000" cy="7143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14" name="Rectangle 63"/>
          <p:cNvSpPr>
            <a:spLocks noChangeArrowheads="1"/>
          </p:cNvSpPr>
          <p:nvPr/>
        </p:nvSpPr>
        <p:spPr bwMode="gray">
          <a:xfrm>
            <a:off x="2895600" y="2819400"/>
            <a:ext cx="6248400" cy="6858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pic>
        <p:nvPicPr>
          <p:cNvPr id="15" name="Picture 6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84488" y="0"/>
            <a:ext cx="3011487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White">
          <a:xfrm>
            <a:off x="2895600" y="4038600"/>
            <a:ext cx="6019800" cy="457200"/>
          </a:xfrm>
          <a:solidFill>
            <a:schemeClr val="tx1"/>
          </a:solidFill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ltGray">
          <a:xfrm>
            <a:off x="3124200" y="2819400"/>
            <a:ext cx="5791200" cy="6858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400800"/>
            <a:ext cx="2133600" cy="320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1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1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CCB32F-639F-4353-B194-515F58951CA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7CC3E8-B2F5-4C76-A2A4-8FA8C4C9AA8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F11293-1922-490A-A548-BE0FF1D85F3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5026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5026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676E22-7A91-41BF-88E1-0CC0E5427F5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B56F6D-E67E-4CC3-B074-5F21D64D4FE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0E2885-4A8F-4637-B61F-E35D1A1FC4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9B7DA0-0302-4A6A-94C9-75BFAE9845F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B36488-F6F2-4AD5-AE2C-C8E95C28913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id-ID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683A83-621A-46D8-838A-3D4BA7A988F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FF4FEA-73B5-42A9-B0EF-E9C24070661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28600"/>
            <a:ext cx="2095500" cy="60928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134100" cy="60928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5D5728-DB1B-4413-9461-24DEE5086B7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228600"/>
            <a:ext cx="63246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295400"/>
            <a:ext cx="8229600" cy="5026025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id-ID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A6ED59-F850-4B8B-A1FC-FE3A100E1E8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oleObject" Target="../embeddings/oleObject2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Rectangle 32"/>
          <p:cNvSpPr>
            <a:spLocks noChangeArrowheads="1"/>
          </p:cNvSpPr>
          <p:nvPr/>
        </p:nvSpPr>
        <p:spPr bwMode="ltGray">
          <a:xfrm>
            <a:off x="11113" y="0"/>
            <a:ext cx="9132887" cy="112553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grpSp>
        <p:nvGrpSpPr>
          <p:cNvPr id="1030" name="Group 33"/>
          <p:cNvGrpSpPr>
            <a:grpSpLocks/>
          </p:cNvGrpSpPr>
          <p:nvPr/>
        </p:nvGrpSpPr>
        <p:grpSpPr bwMode="auto">
          <a:xfrm>
            <a:off x="0" y="879475"/>
            <a:ext cx="9144000" cy="144463"/>
            <a:chOff x="1519" y="554"/>
            <a:chExt cx="4241" cy="91"/>
          </a:xfrm>
        </p:grpSpPr>
        <p:sp>
          <p:nvSpPr>
            <p:cNvPr id="1058" name="Line 34"/>
            <p:cNvSpPr>
              <a:spLocks noChangeShapeType="1"/>
            </p:cNvSpPr>
            <p:nvPr userDrawn="1"/>
          </p:nvSpPr>
          <p:spPr bwMode="white">
            <a:xfrm>
              <a:off x="1519" y="554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  <p:sp>
          <p:nvSpPr>
            <p:cNvPr id="1059" name="Line 35"/>
            <p:cNvSpPr>
              <a:spLocks noChangeShapeType="1"/>
            </p:cNvSpPr>
            <p:nvPr userDrawn="1"/>
          </p:nvSpPr>
          <p:spPr bwMode="white">
            <a:xfrm>
              <a:off x="1519" y="599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  <p:sp>
          <p:nvSpPr>
            <p:cNvPr id="1060" name="Line 36"/>
            <p:cNvSpPr>
              <a:spLocks noChangeShapeType="1"/>
            </p:cNvSpPr>
            <p:nvPr userDrawn="1"/>
          </p:nvSpPr>
          <p:spPr bwMode="white">
            <a:xfrm>
              <a:off x="1519" y="645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</p:grpSp>
      <p:grpSp>
        <p:nvGrpSpPr>
          <p:cNvPr id="1031" name="Group 37"/>
          <p:cNvGrpSpPr>
            <a:grpSpLocks/>
          </p:cNvGrpSpPr>
          <p:nvPr/>
        </p:nvGrpSpPr>
        <p:grpSpPr bwMode="auto">
          <a:xfrm>
            <a:off x="0" y="-11113"/>
            <a:ext cx="2341563" cy="1123951"/>
            <a:chOff x="0" y="0"/>
            <a:chExt cx="1475" cy="694"/>
          </a:xfrm>
        </p:grpSpPr>
        <p:graphicFrame>
          <p:nvGraphicFramePr>
            <p:cNvPr id="1026" name="Object 38"/>
            <p:cNvGraphicFramePr>
              <a:graphicFrameLocks noChangeAspect="1"/>
            </p:cNvGraphicFramePr>
            <p:nvPr/>
          </p:nvGraphicFramePr>
          <p:xfrm>
            <a:off x="695" y="0"/>
            <a:ext cx="780" cy="6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6" name="Image" r:id="rId16" imgW="3646321" imgH="3931376" progId="">
                    <p:embed/>
                  </p:oleObj>
                </mc:Choice>
                <mc:Fallback>
                  <p:oleObj name="Image" r:id="rId16" imgW="3646321" imgH="3931376" progId="">
                    <p:embed/>
                    <p:pic>
                      <p:nvPicPr>
                        <p:cNvPr id="0" name="Object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b="11470"/>
                        <a:stretch>
                          <a:fillRect/>
                        </a:stretch>
                      </p:blipFill>
                      <p:spPr bwMode="auto">
                        <a:xfrm>
                          <a:off x="695" y="0"/>
                          <a:ext cx="780" cy="6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2D6BC7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1D528D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B2B2B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7" name="Object 39"/>
            <p:cNvGraphicFramePr>
              <a:graphicFrameLocks noChangeAspect="1"/>
            </p:cNvGraphicFramePr>
            <p:nvPr/>
          </p:nvGraphicFramePr>
          <p:xfrm>
            <a:off x="0" y="0"/>
            <a:ext cx="737" cy="6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7" name="Image" r:id="rId18" imgW="2575783" imgH="2545301" progId="">
                    <p:embed/>
                  </p:oleObj>
                </mc:Choice>
                <mc:Fallback>
                  <p:oleObj name="Image" r:id="rId18" imgW="2575783" imgH="2545301" progId="">
                    <p:embed/>
                    <p:pic>
                      <p:nvPicPr>
                        <p:cNvPr id="0" name="Object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0"/>
                          <a:ext cx="737" cy="6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2D6BC7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1D528D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B2B2B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14600" y="228600"/>
            <a:ext cx="6324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0"/>
            <a:ext cx="8229600" cy="502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2145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accent1"/>
                </a:solidFill>
              </a:defRPr>
            </a:lvl1pPr>
          </a:lstStyle>
          <a:p>
            <a:endParaRPr lang="id-ID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21450"/>
            <a:ext cx="2895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accent1"/>
                </a:solidFill>
              </a:defRPr>
            </a:lvl1pPr>
          </a:lstStyle>
          <a:p>
            <a:endParaRPr lang="id-ID"/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2145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accent1"/>
                </a:solidFill>
              </a:defRPr>
            </a:lvl1pPr>
          </a:lstStyle>
          <a:p>
            <a:fld id="{D7147CF9-D26B-4805-A299-64B48DC71832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1037" name="Group 44"/>
          <p:cNvGrpSpPr>
            <a:grpSpLocks/>
          </p:cNvGrpSpPr>
          <p:nvPr/>
        </p:nvGrpSpPr>
        <p:grpSpPr bwMode="auto">
          <a:xfrm>
            <a:off x="0" y="1109663"/>
            <a:ext cx="9144000" cy="169862"/>
            <a:chOff x="0" y="699"/>
            <a:chExt cx="5760" cy="107"/>
          </a:xfrm>
        </p:grpSpPr>
        <p:sp>
          <p:nvSpPr>
            <p:cNvPr id="1064" name="Rectangle 40"/>
            <p:cNvSpPr>
              <a:spLocks noChangeArrowheads="1"/>
            </p:cNvSpPr>
            <p:nvPr userDrawn="1"/>
          </p:nvSpPr>
          <p:spPr bwMode="gray">
            <a:xfrm>
              <a:off x="0" y="699"/>
              <a:ext cx="5760" cy="45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066" name="Rectangle 42"/>
            <p:cNvSpPr>
              <a:spLocks noChangeArrowheads="1"/>
            </p:cNvSpPr>
            <p:nvPr userDrawn="1"/>
          </p:nvSpPr>
          <p:spPr bwMode="gray">
            <a:xfrm>
              <a:off x="1476" y="713"/>
              <a:ext cx="4284" cy="93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</p:sldLayoutIdLst>
  <p:txStyles>
    <p:titleStyle>
      <a:lvl1pPr algn="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50000"/>
        <a:buFont typeface="Wingdings 2" pitchFamily="18" charset="2"/>
        <a:buChar char="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60000"/>
        <a:buFont typeface="Wingdings 2" pitchFamily="18" charset="2"/>
        <a:buChar char="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114800" cy="68580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MANAJEMEN PEMASARAN </a:t>
            </a:r>
            <a:br>
              <a:rPr lang="en-US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PERTEMUAN </a:t>
            </a:r>
            <a:r>
              <a:rPr lang="en-US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en-US" b="1" dirty="0" smtClean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2" descr="C:\Users\Acer\Contacts\Desktop\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0"/>
            <a:ext cx="4800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514600" y="79801"/>
            <a:ext cx="6324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MENGANALISIS  PASAR KONSUMEN, BISNIS DAN PEMERINTAH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3400" y="300344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1242224"/>
            <a:ext cx="4731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MENGANALISIS PASAR KONSUMEN 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" y="1712988"/>
            <a:ext cx="8458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Perilaku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Konsumen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tindakan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langsung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terlibat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mendapatkan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mengkonsumsi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menghabiskan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produk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termasuk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proses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keputusan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mendahului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mengusulkan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tindakan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(James F. Engel).</a:t>
            </a:r>
          </a:p>
        </p:txBody>
      </p:sp>
      <p:sp>
        <p:nvSpPr>
          <p:cNvPr id="7" name="Rectangle 6"/>
          <p:cNvSpPr/>
          <p:nvPr/>
        </p:nvSpPr>
        <p:spPr>
          <a:xfrm>
            <a:off x="228600" y="3372773"/>
            <a:ext cx="35405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Model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Perilaku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Konsumen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30" y="3733800"/>
            <a:ext cx="7359070" cy="2895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671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667000" y="65038"/>
            <a:ext cx="6477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MENGANALISIS  PASAR KONSUMEN, BISNIS DAN PEMERINTAH</a:t>
            </a: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0098" y="1253372"/>
            <a:ext cx="77633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Faktor</a:t>
            </a:r>
            <a:r>
              <a:rPr lang="en-US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Utama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Mempengaruhi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Perilaku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Pembelian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715037"/>
            <a:ext cx="8610600" cy="445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84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667000" y="65038"/>
            <a:ext cx="6477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MENGANALISIS  PASAR KONSUMEN, BISNIS DAN PEMERINTAH</a:t>
            </a: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1295400"/>
            <a:ext cx="44570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Peran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Keputusan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Membeli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5133" y="1775831"/>
            <a:ext cx="7696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Initiator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pemrakarsa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). </a:t>
            </a:r>
            <a:endParaRPr lang="en-US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AutoNum type="arabicPeriod"/>
            </a:pP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Influencer 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pemberi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pengaruh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). </a:t>
            </a:r>
            <a:endParaRPr lang="en-US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AutoNum type="arabicPeriod"/>
            </a:pP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Decider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pengambil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keputusan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). </a:t>
            </a:r>
            <a:endParaRPr lang="en-US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AutoNum type="arabicPeriod"/>
            </a:pP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Buyer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pembeli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). 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5. 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User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pengguna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). </a:t>
            </a:r>
          </a:p>
        </p:txBody>
      </p:sp>
      <p:sp>
        <p:nvSpPr>
          <p:cNvPr id="6" name="Rectangle 5"/>
          <p:cNvSpPr/>
          <p:nvPr/>
        </p:nvSpPr>
        <p:spPr>
          <a:xfrm>
            <a:off x="381000" y="3776806"/>
            <a:ext cx="26412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Perilaku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Pembelian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1000" y="4238471"/>
            <a:ext cx="8458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400" dirty="0">
                <a:latin typeface="Calibri" panose="020F0502020204030204" pitchFamily="34" charset="0"/>
                <a:cs typeface="Calibri" panose="020F0502020204030204" pitchFamily="34" charset="0"/>
              </a:rPr>
              <a:t>4 jenis perilaku pembelian konsumen berdasarkan tingkat keterlibatan pembeli dan tingkat diferensiasi merek berikut ini: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93508" y="5108348"/>
            <a:ext cx="44339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1.  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Perilaku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pembelian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rumit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20236" y="5462009"/>
            <a:ext cx="64377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2.   Perilaku pembelian pengurang disonan</a:t>
            </a:r>
            <a:r>
              <a:rPr lang="it-IT" dirty="0" smtClean="0"/>
              <a:t>si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420236" y="5797222"/>
            <a:ext cx="52465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2400" dirty="0">
                <a:latin typeface="Calibri" panose="020F0502020204030204" pitchFamily="34" charset="0"/>
                <a:cs typeface="Calibri" panose="020F0502020204030204" pitchFamily="34" charset="0"/>
              </a:rPr>
              <a:t>3.   Perilaku pembelian karena kebiasaan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37296" y="6116764"/>
            <a:ext cx="74875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4.  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Perilaku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pembelian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mencari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variasi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269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200400" y="152400"/>
            <a:ext cx="5791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MENGANALISIS  PASAR KONSUMEN, BISNIS DAN PEMERINTAH</a:t>
            </a:r>
          </a:p>
        </p:txBody>
      </p:sp>
      <p:sp>
        <p:nvSpPr>
          <p:cNvPr id="4" name="Rectangle 3"/>
          <p:cNvSpPr/>
          <p:nvPr/>
        </p:nvSpPr>
        <p:spPr>
          <a:xfrm>
            <a:off x="152400" y="1295400"/>
            <a:ext cx="35559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Proses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Keputusan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Pembeli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676400"/>
            <a:ext cx="784860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16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0" y="228600"/>
            <a:ext cx="5943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MENGANALISIS  PASAR KONSUMEN, BISNIS DAN PEMERINTAH</a:t>
            </a:r>
          </a:p>
        </p:txBody>
      </p:sp>
      <p:sp>
        <p:nvSpPr>
          <p:cNvPr id="7" name="Rectangle 6"/>
          <p:cNvSpPr/>
          <p:nvPr/>
        </p:nvSpPr>
        <p:spPr>
          <a:xfrm>
            <a:off x="76200" y="1295400"/>
            <a:ext cx="39590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MENGANALISIS PASAR </a:t>
            </a:r>
            <a:r>
              <a:rPr lang="en-US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BISNIS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1220" y="1792322"/>
            <a:ext cx="858557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Pasar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bisnis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terdiri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semua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organisasi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memperoleh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barang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digunakan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diproduksi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disewakan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dipasok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kepada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pihak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lain</a:t>
            </a:r>
            <a:r>
              <a:rPr lang="en-US" dirty="0"/>
              <a:t>.</a:t>
            </a:r>
          </a:p>
        </p:txBody>
      </p:sp>
      <p:sp>
        <p:nvSpPr>
          <p:cNvPr id="9" name="Rectangle 8"/>
          <p:cNvSpPr/>
          <p:nvPr/>
        </p:nvSpPr>
        <p:spPr>
          <a:xfrm>
            <a:off x="124075" y="3056341"/>
            <a:ext cx="27706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Ciri-Ciri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Pasar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bisnis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3516069"/>
            <a:ext cx="6934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Pembeli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sedikit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..</a:t>
            </a: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2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Pembeli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besar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3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Hubungan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pemasok-pelanggan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erat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4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Pembelian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terkonsentrasi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geografis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6672" y="49530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5.Permintaan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turunan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Permintaan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yang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elastic. </a:t>
            </a:r>
            <a:endParaRPr lang="en-US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Permintaan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berfluktuasi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0037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6468" y="116391"/>
            <a:ext cx="6035563" cy="100592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70468" y="1371600"/>
            <a:ext cx="62065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 startAt="8"/>
            </a:pP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Pembelian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yang professional. </a:t>
            </a:r>
            <a:endParaRPr lang="en-US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AutoNum type="arabicPeriod" startAt="8"/>
            </a:pP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Beberapa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pengaruh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pembelian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AutoNum type="arabicPeriod" startAt="8"/>
            </a:pP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Pembelian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langsung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AutoNum type="arabicPeriod" startAt="8"/>
            </a:pP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Imbal-balik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..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12.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Sewa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guna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usaha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/leasing. </a:t>
            </a:r>
          </a:p>
        </p:txBody>
      </p:sp>
      <p:sp>
        <p:nvSpPr>
          <p:cNvPr id="9" name="Rectangle 8"/>
          <p:cNvSpPr/>
          <p:nvPr/>
        </p:nvSpPr>
        <p:spPr>
          <a:xfrm>
            <a:off x="213390" y="3375208"/>
            <a:ext cx="2451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Situasi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Pembelian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70468" y="3771836"/>
            <a:ext cx="75781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Pembelian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ulang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langsung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Pembelian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ulang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dimodifikasi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Tugas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baru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13390" y="5184127"/>
            <a:ext cx="43449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Pembelian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Penjualan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3275" y="5673088"/>
            <a:ext cx="278416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Pembelian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system</a:t>
            </a:r>
          </a:p>
          <a:p>
            <a:pPr marL="342900" indent="-342900">
              <a:buAutoNum type="arabicPeriod"/>
            </a:pP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Penjualan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system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836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570" y="1295400"/>
            <a:ext cx="7772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Pengaruh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Utama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Perilaku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Pembelian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Industrial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757065"/>
            <a:ext cx="7772400" cy="44913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2200" y="58640"/>
            <a:ext cx="6035563" cy="10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77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43200" y="135402"/>
            <a:ext cx="6400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LINGKUNGAN PEMASARAN, SISTIM INFORMASI PEMASARAN &amp; RISET PEMASARAN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8600" y="1126867"/>
            <a:ext cx="2743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Proses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Pembelian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9115" y="1617914"/>
            <a:ext cx="55653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n-NO" sz="2400" b="1" dirty="0">
                <a:latin typeface="Calibri" panose="020F0502020204030204" pitchFamily="34" charset="0"/>
                <a:cs typeface="Calibri" panose="020F0502020204030204" pitchFamily="34" charset="0"/>
              </a:rPr>
              <a:t>Delapan langkah dalam situasi pembelian 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38565" y="2108012"/>
            <a:ext cx="4510145" cy="3046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Pengenalan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masalah</a:t>
            </a:r>
            <a:endParaRPr lang="en-US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AutoNum type="arabicPeriod"/>
            </a:pP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Perumusan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kebutuhan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masalah</a:t>
            </a:r>
            <a:endParaRPr lang="en-US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AutoNum type="arabicPeriod"/>
            </a:pP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Spesifikasi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produk</a:t>
            </a:r>
            <a:endParaRPr lang="en-US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AutoNum type="arabicPeriod"/>
            </a:pP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Pencarian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pemasok</a:t>
            </a:r>
            <a:endParaRPr lang="en-US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AutoNum type="arabicPeriod"/>
            </a:pP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Permintaan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pengajuan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proposal</a:t>
            </a:r>
          </a:p>
          <a:p>
            <a:pPr marL="342900" indent="-342900">
              <a:buAutoNum type="arabicPeriod"/>
            </a:pP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Pemilihan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pemasok</a:t>
            </a:r>
            <a:endParaRPr lang="en-US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AutoNum type="arabicPeriod"/>
            </a:pP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Spesifikasi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rutinitas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pesanan</a:t>
            </a:r>
            <a:endParaRPr lang="en-US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AutoNum type="arabicPeriod"/>
            </a:pP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Penilaian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kinerja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337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57673"/>
            <a:ext cx="6035563" cy="100592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8600" y="1447800"/>
            <a:ext cx="48277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MENGANALISIS PASAR </a:t>
            </a:r>
            <a:r>
              <a:rPr lang="en-US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PEMERINTAH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8600" y="2209800"/>
            <a:ext cx="850483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Pasar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institusi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●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Terdiri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sekolah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rumah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sakit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rumah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jompo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institusi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lain yang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menyediakan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barang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maupun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jasa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●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Setiap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institusi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mempunyai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sponsor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tujuan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berbeda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●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Pasar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institusi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memiliki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ciri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anggaran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rendah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pelanggan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sudah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pasti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●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Banyak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pemasar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mendirikan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divisi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terpisah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melayani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ciri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kebutuhan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khusus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pembeli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institusi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05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0" y="1524000"/>
            <a:ext cx="76962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Pasar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pemerintah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●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Unit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pemerintah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federal,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negara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bagian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lokal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membeli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menyewa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barang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guna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menunaikan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fungsi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utama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pemerintah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●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Biasanya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meminta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pemasok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mengajukan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penawaran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biasanya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mereka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memberikan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kontrak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kepada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pemasok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menawarkan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harga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terendah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●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Umumnya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menyukai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pemasok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domestik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dibanding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pemasok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asing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●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Sebagian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besar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pemerintah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memberikan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pemasok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panduan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lengkap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menerangkan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cara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menjual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kepada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pemerintah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just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●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Kriteria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non-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ekonomi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 juga  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memainkan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peranan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pembelian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pemerintah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13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s01_1">
  <a:themeElements>
    <a:clrScheme name="ms01_1 1">
      <a:dk1>
        <a:srgbClr val="1D528D"/>
      </a:dk1>
      <a:lt1>
        <a:srgbClr val="FFFFFF"/>
      </a:lt1>
      <a:dk2>
        <a:srgbClr val="000000"/>
      </a:dk2>
      <a:lt2>
        <a:srgbClr val="B2B2B2"/>
      </a:lt2>
      <a:accent1>
        <a:srgbClr val="2D6BC7"/>
      </a:accent1>
      <a:accent2>
        <a:srgbClr val="FF9900"/>
      </a:accent2>
      <a:accent3>
        <a:srgbClr val="FFFFFF"/>
      </a:accent3>
      <a:accent4>
        <a:srgbClr val="174578"/>
      </a:accent4>
      <a:accent5>
        <a:srgbClr val="ADBAE0"/>
      </a:accent5>
      <a:accent6>
        <a:srgbClr val="E78A00"/>
      </a:accent6>
      <a:hlink>
        <a:srgbClr val="9999FF"/>
      </a:hlink>
      <a:folHlink>
        <a:srgbClr val="969696"/>
      </a:folHlink>
    </a:clrScheme>
    <a:fontScheme name="ms01_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s01_1 1">
        <a:dk1>
          <a:srgbClr val="1D528D"/>
        </a:dk1>
        <a:lt1>
          <a:srgbClr val="FFFFFF"/>
        </a:lt1>
        <a:dk2>
          <a:srgbClr val="000000"/>
        </a:dk2>
        <a:lt2>
          <a:srgbClr val="B2B2B2"/>
        </a:lt2>
        <a:accent1>
          <a:srgbClr val="2D6BC7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DBAE0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01_1 2">
        <a:dk1>
          <a:srgbClr val="808080"/>
        </a:dk1>
        <a:lt1>
          <a:srgbClr val="FFFFFF"/>
        </a:lt1>
        <a:dk2>
          <a:srgbClr val="000000"/>
        </a:dk2>
        <a:lt2>
          <a:srgbClr val="B2B2B2"/>
        </a:lt2>
        <a:accent1>
          <a:srgbClr val="058089"/>
        </a:accent1>
        <a:accent2>
          <a:srgbClr val="66BE0E"/>
        </a:accent2>
        <a:accent3>
          <a:srgbClr val="FFFFFF"/>
        </a:accent3>
        <a:accent4>
          <a:srgbClr val="6C6C6C"/>
        </a:accent4>
        <a:accent5>
          <a:srgbClr val="AAC0C4"/>
        </a:accent5>
        <a:accent6>
          <a:srgbClr val="5CAC0C"/>
        </a:accent6>
        <a:hlink>
          <a:srgbClr val="2CA9D0"/>
        </a:hlink>
        <a:folHlink>
          <a:srgbClr val="4841D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01_1 3">
        <a:dk1>
          <a:srgbClr val="1D528D"/>
        </a:dk1>
        <a:lt1>
          <a:srgbClr val="FFFFFF"/>
        </a:lt1>
        <a:dk2>
          <a:srgbClr val="000000"/>
        </a:dk2>
        <a:lt2>
          <a:srgbClr val="CACACA"/>
        </a:lt2>
        <a:accent1>
          <a:srgbClr val="0099CC"/>
        </a:accent1>
        <a:accent2>
          <a:srgbClr val="8BC84E"/>
        </a:accent2>
        <a:accent3>
          <a:srgbClr val="FFFFFF"/>
        </a:accent3>
        <a:accent4>
          <a:srgbClr val="174578"/>
        </a:accent4>
        <a:accent5>
          <a:srgbClr val="AACAE2"/>
        </a:accent5>
        <a:accent6>
          <a:srgbClr val="7DB546"/>
        </a:accent6>
        <a:hlink>
          <a:srgbClr val="6E81E0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Sample presentation slides</Template>
  <TotalTime>0</TotalTime>
  <Words>470</Words>
  <Application>Microsoft Office PowerPoint</Application>
  <PresentationFormat>On-screen Show (4:3)</PresentationFormat>
  <Paragraphs>80</Paragraphs>
  <Slides>11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Times New Roman</vt:lpstr>
      <vt:lpstr>Wingdings</vt:lpstr>
      <vt:lpstr>Wingdings 2</vt:lpstr>
      <vt:lpstr>ms01_1</vt:lpstr>
      <vt:lpstr>Image</vt:lpstr>
      <vt:lpstr>MANAJEMEN PEMASARAN   PERTEMUAN 4</vt:lpstr>
      <vt:lpstr>MENGANALISIS  PASAR KONSUMEN, BISNIS DAN PEMERINTAH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Marketing</dc:title>
  <dc:creator/>
  <cp:lastModifiedBy/>
  <cp:revision>1</cp:revision>
  <dcterms:created xsi:type="dcterms:W3CDTF">2014-08-30T06:21:55Z</dcterms:created>
  <dcterms:modified xsi:type="dcterms:W3CDTF">2025-10-12T10:44:07Z</dcterms:modified>
</cp:coreProperties>
</file>